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707" r:id="rId2"/>
    <p:sldId id="932" r:id="rId3"/>
    <p:sldId id="900" r:id="rId4"/>
    <p:sldId id="901" r:id="rId5"/>
    <p:sldId id="931" r:id="rId6"/>
    <p:sldId id="930" r:id="rId7"/>
    <p:sldId id="902" r:id="rId8"/>
    <p:sldId id="915" r:id="rId9"/>
    <p:sldId id="914" r:id="rId10"/>
    <p:sldId id="916" r:id="rId11"/>
    <p:sldId id="921" r:id="rId12"/>
    <p:sldId id="841" r:id="rId13"/>
    <p:sldId id="842" r:id="rId14"/>
    <p:sldId id="844" r:id="rId15"/>
    <p:sldId id="846" r:id="rId16"/>
    <p:sldId id="847" r:id="rId17"/>
    <p:sldId id="848" r:id="rId18"/>
    <p:sldId id="859" r:id="rId19"/>
    <p:sldId id="860" r:id="rId20"/>
    <p:sldId id="861" r:id="rId21"/>
    <p:sldId id="862" r:id="rId22"/>
    <p:sldId id="863" r:id="rId23"/>
    <p:sldId id="864" r:id="rId24"/>
    <p:sldId id="870" r:id="rId25"/>
    <p:sldId id="871" r:id="rId26"/>
    <p:sldId id="872" r:id="rId27"/>
    <p:sldId id="874" r:id="rId28"/>
    <p:sldId id="875" r:id="rId29"/>
    <p:sldId id="876" r:id="rId30"/>
    <p:sldId id="878" r:id="rId31"/>
    <p:sldId id="879" r:id="rId32"/>
    <p:sldId id="880" r:id="rId33"/>
    <p:sldId id="882" r:id="rId34"/>
    <p:sldId id="883" r:id="rId35"/>
    <p:sldId id="884" r:id="rId36"/>
    <p:sldId id="886" r:id="rId37"/>
    <p:sldId id="887" r:id="rId38"/>
    <p:sldId id="888" r:id="rId39"/>
    <p:sldId id="890" r:id="rId40"/>
    <p:sldId id="891" r:id="rId41"/>
    <p:sldId id="892" r:id="rId42"/>
    <p:sldId id="894" r:id="rId43"/>
    <p:sldId id="895" r:id="rId44"/>
    <p:sldId id="896" r:id="rId45"/>
    <p:sldId id="917" r:id="rId46"/>
    <p:sldId id="918" r:id="rId47"/>
    <p:sldId id="920" r:id="rId48"/>
    <p:sldId id="919" r:id="rId49"/>
    <p:sldId id="926" r:id="rId50"/>
    <p:sldId id="923" r:id="rId51"/>
    <p:sldId id="924" r:id="rId52"/>
    <p:sldId id="925" r:id="rId53"/>
    <p:sldId id="905" r:id="rId54"/>
    <p:sldId id="909" r:id="rId55"/>
    <p:sldId id="910" r:id="rId56"/>
    <p:sldId id="933" r:id="rId57"/>
    <p:sldId id="911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FF0000"/>
    <a:srgbClr val="FF9900"/>
    <a:srgbClr val="996633"/>
    <a:srgbClr val="FF0080"/>
    <a:srgbClr val="00CC99"/>
    <a:srgbClr val="33CC33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92" autoAdjust="0"/>
    <p:restoredTop sz="94767" autoAdjust="0"/>
  </p:normalViewPr>
  <p:slideViewPr>
    <p:cSldViewPr snapToGrid="0" snapToObjects="1">
      <p:cViewPr varScale="1">
        <p:scale>
          <a:sx n="124" d="100"/>
          <a:sy n="124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276B-B2CB-4FBC-9AEB-5A56A9F867A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D9CC2-44DF-4F2A-984B-0930F0EFB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3765356-680F-49AA-9551-5A6CF6D1B581}" type="slidenum">
              <a:rPr lang="en-US" altLang="zh-TW" smtClean="0"/>
              <a:pPr eaLnBrk="1" hangingPunct="1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521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D075-EB47-CB47-9566-D5E229D6E791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DB982-0B1A-4033-8B34-28434E91633E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8E98B-CF63-4574-A38A-F8C7E29BA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A334C-7A86-4305-A83D-B249E8859E90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9E14B-C9A6-4C86-BD30-F64F02A4C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47827-4645-4ED8-AB5F-09E1C889AEE0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B58CF-164B-40DD-9047-24A07867D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738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281449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842B13-EE39-44BA-B0FB-E83BBC88F0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581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7DDA0-8B6C-4014-A28F-EA67826F0208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4587-E19A-4ACF-9160-A70566D8A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36C11-AEA6-4830-843C-B94860A8DC42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82D0E-BA18-41D6-B267-10747F649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5A27D-7F4F-4579-805C-42F89939E647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499D-8AA7-40FB-9023-D48DFDDD9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D55CF-163C-4FC2-BD58-7DF4D1A709E9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EDE74-6B11-4416-9561-BA737EEDC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BC75E-0566-48F8-B1C3-87C8B734DE29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7F43A-3538-4F75-B42C-8227EE32D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A6859-8150-4478-9888-206278BE255A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556F4-4987-429E-8A8F-7653464D5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788FB-33D3-4198-A388-015F5E617E62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15BE-5019-4BC7-95BF-62C3883C3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EFE92-DBA0-4A32-9F54-7141EF343A41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2FB1F-4C4F-4092-8835-EAA05E2E5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EFFDA10-46D8-4C9D-922F-B2F913FD5CF5}" type="datetimeFigureOut">
              <a:rPr lang="en-US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C91918A-F547-42EA-A173-3BD1D461F8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ainBldg-50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0" y="6600"/>
            <a:ext cx="5296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ogo-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4"/>
            <a:ext cx="90963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236284" y="1905000"/>
            <a:ext cx="390771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4000"/>
              </a:lnSpc>
              <a:buFont typeface="Times" pitchFamily="18" charset="0"/>
              <a:buNone/>
            </a:pPr>
            <a:endParaRPr lang="en-US" sz="2800" b="1" i="0" dirty="0">
              <a:solidFill>
                <a:srgbClr val="00006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8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Amy B M Tsui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 Emerita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of Education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 Association of Heads of Secondary Schools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Conference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June 2019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b="1" i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CityView</a:t>
            </a:r>
            <a:r>
              <a:rPr lang="en-US" altLang="zh-TW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Hotel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TW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7" name="Title 1"/>
          <p:cNvSpPr>
            <a:spLocks/>
          </p:cNvSpPr>
          <p:nvPr/>
        </p:nvSpPr>
        <p:spPr bwMode="auto">
          <a:xfrm>
            <a:off x="0" y="145337"/>
            <a:ext cx="4909200" cy="162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14338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HK" sz="3200" b="1" dirty="0">
              <a:solidFill>
                <a:srgbClr val="FFFF00"/>
              </a:solidFill>
              <a:latin typeface="Tahoma" pitchFamily="34" charset="0"/>
              <a:ea typeface="MS Gothic" pitchFamily="49" charset="-128"/>
              <a:cs typeface="Tahoma" pitchFamily="34" charset="0"/>
            </a:endParaRPr>
          </a:p>
          <a:p>
            <a:pPr algn="ctr" defTabSz="414338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8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14338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14338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HK" sz="3200" b="1" dirty="0">
              <a:solidFill>
                <a:srgbClr val="FFFF00"/>
              </a:solidFill>
              <a:latin typeface="Tahoma" pitchFamily="34" charset="0"/>
              <a:ea typeface="MS Gothic" pitchFamily="49" charset="-128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78256" y="145338"/>
            <a:ext cx="50580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/>
                <a:cs typeface="Tahoma"/>
              </a:rPr>
              <a:t>Medium of Instruction Revisited</a:t>
            </a:r>
            <a:endParaRPr lang="en-HK" sz="2400" b="1" dirty="0">
              <a:solidFill>
                <a:srgbClr val="FFFF00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2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5691"/>
          </a:xfrm>
          <a:solidFill>
            <a:schemeClr val="tx1"/>
          </a:solidFill>
        </p:spPr>
        <p:txBody>
          <a:bodyPr/>
          <a:lstStyle/>
          <a:p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CLIL vs Immersion 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" y="1262744"/>
            <a:ext cx="8303623" cy="4963886"/>
          </a:xfrm>
        </p:spPr>
        <p:txBody>
          <a:bodyPr/>
          <a:lstStyle/>
          <a:p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and Language Integrated Learning (CLIL)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content </a:t>
            </a:r>
            <a:r>
              <a:rPr lang="en-HK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target language (any L2, not just English)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Teachers must specialize in content and target language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dollar question:</a:t>
            </a:r>
          </a:p>
          <a:p>
            <a:pPr marL="457200" lvl="1" indent="0">
              <a:buNone/>
            </a:pPr>
            <a:r>
              <a:rPr lang="en-HK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“Can we find enough content teachers who are also language teachers?”</a:t>
            </a:r>
          </a:p>
          <a:p>
            <a:pPr marL="457200" lvl="1" indent="0">
              <a:buNone/>
            </a:pPr>
            <a:endParaRPr lang="en-H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medium instruction (EMI)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content </a:t>
            </a:r>
            <a:r>
              <a:rPr lang="en-HK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English -&gt; improvement in English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dollar question:</a:t>
            </a:r>
          </a:p>
          <a:p>
            <a:pPr marL="457200" lvl="1" indent="0">
              <a:buNone/>
            </a:pPr>
            <a:r>
              <a:rPr lang="en-HK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“…if teachers do not consider themselves language teachers, how is that improvement supposed to happen?”</a:t>
            </a:r>
          </a:p>
        </p:txBody>
      </p:sp>
    </p:spTree>
    <p:extLst>
      <p:ext uri="{BB962C8B-B14F-4D97-AF65-F5344CB8AC3E}">
        <p14:creationId xmlns:p14="http://schemas.microsoft.com/office/powerpoint/2010/main" val="12555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  <a:p>
            <a:pPr marL="0" indent="0" algn="ctr">
              <a:buNone/>
            </a:pPr>
            <a:endParaRPr lang="en-HK" sz="4000" b="1" dirty="0"/>
          </a:p>
          <a:p>
            <a:pPr marL="0" indent="0" algn="ctr">
              <a:buNone/>
            </a:pPr>
            <a:r>
              <a:rPr lang="en-HK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research tell us?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5806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 and Students’ Self Concept, Motivation, 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 and Academic Achievement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038600"/>
          </a:xfrm>
        </p:spPr>
        <p:txBody>
          <a:bodyPr/>
          <a:lstStyle/>
          <a:p>
            <a:pPr marL="0" indent="0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TW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 vs CMI students – change over 3 years (1999-2001) in: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altLang="zh-TW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Concept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altLang="zh-TW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Goal Orientation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altLang="zh-TW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altLang="zh-TW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altLang="zh-TW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Achievement</a:t>
            </a:r>
            <a:endParaRPr lang="zh-TW" altLang="en-US" sz="2800" b="1" dirty="0"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0857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Concept and Learning Strategies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256" y="1056797"/>
            <a:ext cx="82818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20000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concept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self concept</a:t>
            </a:r>
          </a:p>
          <a:p>
            <a:pPr>
              <a:buClr>
                <a:schemeClr val="tx1"/>
              </a:buClr>
              <a:buSzPct val="120000"/>
            </a:pPr>
            <a:endParaRPr lang="en-US" altLang="zh-TW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Extrinsic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Intrinsic 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en-US" altLang="zh-TW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</a:t>
            </a:r>
          </a:p>
          <a:p>
            <a:pPr marL="457200" indent="-4572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</a:t>
            </a:r>
          </a:p>
          <a:p>
            <a:pPr marL="457200" indent="-4572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Elaboration</a:t>
            </a:r>
          </a:p>
          <a:p>
            <a:pPr marL="457200" indent="-4572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Thinking</a:t>
            </a:r>
          </a:p>
          <a:p>
            <a:pPr marL="457200" indent="-4572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Meta-cognitive Skills</a:t>
            </a:r>
          </a:p>
          <a:p>
            <a:pPr marL="457200" indent="-4572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en-HK" altLang="zh-TW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achievement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Chinese</a:t>
            </a:r>
          </a:p>
          <a:p>
            <a:pPr>
              <a:buClr>
                <a:schemeClr val="tx1"/>
              </a:buClr>
              <a:buSzPct val="120000"/>
            </a:pPr>
            <a:endParaRPr lang="en-US" altLang="zh-TW" sz="2400" b="1" dirty="0">
              <a:latin typeface="Arial Unicode MS" panose="020B0604020202020204" pitchFamily="34" charset="-128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3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4731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Sample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83219" name="Group 2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06769"/>
              </p:ext>
            </p:extLst>
          </p:nvPr>
        </p:nvGraphicFramePr>
        <p:xfrm>
          <a:off x="209008" y="1676401"/>
          <a:ext cx="8778238" cy="4428308"/>
        </p:xfrm>
        <a:graphic>
          <a:graphicData uri="http://schemas.openxmlformats.org/drawingml/2006/table">
            <a:tbl>
              <a:tblPr/>
              <a:tblGrid>
                <a:gridCol w="16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54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of Schools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Respondents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Female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302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157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490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410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165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657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376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322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31%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13%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1186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1361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2547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PMingLiU" pitchFamily="18" charset="-12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87086" y="0"/>
            <a:ext cx="9231086" cy="995998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Self Concept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(Comparable Groups: high ability)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143000" y="60198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general self concept between CMI and EMI students (high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841)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1066800" y="12954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圖表" r:id="rId3" imgW="4629421" imgH="2257787" progId="Excel.Chart.8">
                  <p:embed/>
                </p:oleObj>
              </mc:Choice>
              <mc:Fallback>
                <p:oleObj name="圖表" r:id="rId3" imgW="4629421" imgH="22577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3737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Self Concept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066800" y="1295400"/>
          <a:ext cx="7010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圖表" r:id="rId3" imgW="4629421" imgH="2257787" progId="Excel.Chart.8">
                  <p:embed/>
                </p:oleObj>
              </mc:Choice>
              <mc:Fallback>
                <p:oleObj name="圖表" r:id="rId3" imgW="4629421" imgH="22577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104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953530" y="5865340"/>
            <a:ext cx="74161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general self concept between CMI and EMI students (average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53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Self Concept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(by Banding)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990600" y="1524000"/>
          <a:ext cx="7239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6" name="Chart" r:id="rId3" imgW="4732211" imgH="1943291" progId="Excel.Chart.8">
                  <p:embed/>
                </p:oleObj>
              </mc:Choice>
              <mc:Fallback>
                <p:oleObj name="Chart" r:id="rId3" imgW="4732211" imgH="19432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239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5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Extrinsic Motivation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7086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extrinsic motivation scores between CMI and EMI students (high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841)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1800" b="1" dirty="0">
              <a:solidFill>
                <a:schemeClr val="folHlink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1219200" y="12954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圖表" r:id="rId3" imgW="4629421" imgH="2486387" progId="Excel.Chart.8">
                  <p:embed/>
                </p:oleObj>
              </mc:Choice>
              <mc:Fallback>
                <p:oleObj name="圖表" r:id="rId3" imgW="4629421" imgH="24863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2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Intrinsic Motivation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066800" y="5905838"/>
            <a:ext cx="7010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intrinsic motivation scores between CMI and EMI students (high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841)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1066800" y="12192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圖表" r:id="rId3" imgW="4639172" imgH="2495791" progId="Excel.Chart.8">
                  <p:embed/>
                </p:oleObj>
              </mc:Choice>
              <mc:Fallback>
                <p:oleObj name="圖表" r:id="rId3" imgW="4639172" imgH="24957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92" y="727058"/>
            <a:ext cx="8434251" cy="5477691"/>
          </a:xfrm>
        </p:spPr>
        <p:txBody>
          <a:bodyPr/>
          <a:lstStyle/>
          <a:p>
            <a:pPr marL="0" indent="0">
              <a:buNone/>
            </a:pPr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  <a:p>
            <a:pPr marL="0" indent="0">
              <a:buNone/>
            </a:pPr>
            <a:endParaRPr lang="en-HK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model of bilingual education adopted in the MOI policy in HK?</a:t>
            </a:r>
          </a:p>
          <a:p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implicit model adopted in the “fine-tuning” MOI policy?</a:t>
            </a:r>
          </a:p>
          <a:p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issues in either models?</a:t>
            </a:r>
          </a:p>
          <a:p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research tell us?</a:t>
            </a:r>
          </a:p>
          <a:p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CMI restrict or open up students’ opportunities for higher education?</a:t>
            </a:r>
          </a:p>
          <a:p>
            <a:endParaRPr lang="en-HK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K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632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Extrinsic Motivation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066800" y="1219200"/>
          <a:ext cx="7010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9" name="圖表" r:id="rId3" imgW="4629421" imgH="2486387" progId="Excel.Chart.8">
                  <p:embed/>
                </p:oleObj>
              </mc:Choice>
              <mc:Fallback>
                <p:oleObj name="圖表" r:id="rId3" imgW="4629421" imgH="24863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10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5925065"/>
            <a:ext cx="762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extrinsic motivation scores between CMI and EMI students (average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06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632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Intrinsic Motivation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66800" y="1371600"/>
          <a:ext cx="7010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3" name="圖表" r:id="rId3" imgW="4639172" imgH="2495791" progId="Excel.Chart.8">
                  <p:embed/>
                </p:oleObj>
              </mc:Choice>
              <mc:Fallback>
                <p:oleObj name="圖表" r:id="rId3" imgW="4639172" imgH="24957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010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7391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intrinsic motivation scores between CMI and EMI students (average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Extrinsic Motivation &amp; MOI 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43000" y="57912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extrinsic motivation scores of EMI and CMI students cross 3 years by banding.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1066800" y="12192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7" name="Chart" r:id="rId3" imgW="4579811" imgH="2286191" progId="Excel.Chart.8">
                  <p:embed/>
                </p:oleObj>
              </mc:Choice>
              <mc:Fallback>
                <p:oleObj name="Chart" r:id="rId3" imgW="4579811" imgH="22861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8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Intrinsic Motivation &amp; MOI 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066800" y="12954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1" name="Chart" r:id="rId3" imgW="4663631" imgH="2530031" progId="Excel.Chart.8">
                  <p:embed/>
                </p:oleObj>
              </mc:Choice>
              <mc:Fallback>
                <p:oleObj name="Chart" r:id="rId3" imgW="4663631" imgH="25300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43000" y="6019800"/>
            <a:ext cx="6934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intrinsic motivation scores of EMI and CMI students cross 3 years by banding.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05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-13064" y="0"/>
            <a:ext cx="9157063" cy="9144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Organization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organization between CMI and EMI students (high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841)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1066800" y="11430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5" name="圖表" r:id="rId3" imgW="4534442" imgH="1934057" progId="Excel.Chart.8">
                  <p:embed/>
                </p:oleObj>
              </mc:Choice>
              <mc:Fallback>
                <p:oleObj name="圖表" r:id="rId3" imgW="4534442" imgH="19340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9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Organization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066800" y="12192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9" name="圖表" r:id="rId3" imgW="4639172" imgH="2495791" progId="Excel.Chart.8">
                  <p:embed/>
                </p:oleObj>
              </mc:Choice>
              <mc:Fallback>
                <p:oleObj name="圖表" r:id="rId3" imgW="4639172" imgH="24957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66800" y="5930551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organization between CMI and EMI students (average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8571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Organization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990600" y="1295400"/>
          <a:ext cx="7239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Chart" r:id="rId3" imgW="4838891" imgH="2491931" progId="Excel.Chart.8">
                  <p:embed/>
                </p:oleObj>
              </mc:Choice>
              <mc:Fallback>
                <p:oleObj name="Chart" r:id="rId3" imgW="4838891" imgH="24919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239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4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985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Elaboration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6934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elaboration between CMI and EMI students (high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841)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  <p:graphicFrame>
        <p:nvGraphicFramePr>
          <p:cNvPr id="39940" name="Object 5"/>
          <p:cNvGraphicFramePr>
            <a:graphicFrameLocks noChangeAspect="1"/>
          </p:cNvGraphicFramePr>
          <p:nvPr/>
        </p:nvGraphicFramePr>
        <p:xfrm>
          <a:off x="1066800" y="12192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圖表" r:id="rId3" imgW="4648561" imgH="2276957" progId="Excel.Chart.8">
                  <p:embed/>
                </p:oleObj>
              </mc:Choice>
              <mc:Fallback>
                <p:oleObj name="圖表" r:id="rId3" imgW="4648561" imgH="22769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6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Elaboration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066800" y="12954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4" name="圖表" r:id="rId3" imgW="4553221" imgH="2172062" progId="Excel.Chart.8">
                  <p:embed/>
                </p:oleObj>
              </mc:Choice>
              <mc:Fallback>
                <p:oleObj name="圖表" r:id="rId3" imgW="4553221" imgH="21720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7010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elaboration between CMI and EMI students (average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3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Elaboration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990600" y="1371600"/>
          <a:ext cx="7239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8" name="Chart" r:id="rId3" imgW="4838891" imgH="2590991" progId="Excel.Chart.8">
                  <p:embed/>
                </p:oleObj>
              </mc:Choice>
              <mc:Fallback>
                <p:oleObj name="Chart" r:id="rId3" imgW="4838891" imgH="25909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2390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6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562600"/>
            <a:ext cx="4308475" cy="447675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Fig. 1  Early Total Immersion</a:t>
            </a:r>
          </a:p>
        </p:txBody>
      </p:sp>
      <p:graphicFrame>
        <p:nvGraphicFramePr>
          <p:cNvPr id="8195" name="Chart 3"/>
          <p:cNvGraphicFramePr>
            <a:graphicFrameLocks/>
          </p:cNvGraphicFramePr>
          <p:nvPr/>
        </p:nvGraphicFramePr>
        <p:xfrm>
          <a:off x="177800" y="1508125"/>
          <a:ext cx="421640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2" name="Chart" r:id="rId3" imgW="4213900" imgH="4061388" progId="Excel.Chart.8">
                  <p:embed/>
                </p:oleObj>
              </mc:Choice>
              <mc:Fallback>
                <p:oleObj name="Chart" r:id="rId3" imgW="4213900" imgH="4061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508125"/>
                        <a:ext cx="4216400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3776663" y="4678363"/>
            <a:ext cx="41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ea typeface="PMingLiU" charset="-120"/>
              </a:rPr>
              <a:t>…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 rot="-2916094">
            <a:off x="3629819" y="4452144"/>
            <a:ext cx="171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400">
                <a:solidFill>
                  <a:schemeClr val="tx1"/>
                </a:solidFill>
                <a:ea typeface="PMingLiU" charset="-120"/>
              </a:rPr>
              <a:t>Grade 11/12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3200400" y="6248400"/>
            <a:ext cx="304800" cy="3810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4800600" y="63246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3657600" y="624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</a:t>
            </a:r>
          </a:p>
        </p:txBody>
      </p: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5257800" y="6248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</a:t>
            </a:r>
          </a:p>
        </p:txBody>
      </p:sp>
      <p:graphicFrame>
        <p:nvGraphicFramePr>
          <p:cNvPr id="8202" name="Chart 17"/>
          <p:cNvGraphicFramePr>
            <a:graphicFrameLocks/>
          </p:cNvGraphicFramePr>
          <p:nvPr/>
        </p:nvGraphicFramePr>
        <p:xfrm>
          <a:off x="4597400" y="1508125"/>
          <a:ext cx="42164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3" r:id="rId5" imgW="4218798" imgH="4060288" progId="Excel.Chart.8">
                  <p:embed/>
                </p:oleObj>
              </mc:Choice>
              <mc:Fallback>
                <p:oleObj r:id="rId5" imgW="4218798" imgH="40602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508125"/>
                        <a:ext cx="42164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5562600"/>
            <a:ext cx="3927475" cy="447675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Fig. 2 Early Partial Immersion</a:t>
            </a:r>
          </a:p>
        </p:txBody>
      </p:sp>
      <p:sp>
        <p:nvSpPr>
          <p:cNvPr id="8204" name="TextBox 20"/>
          <p:cNvSpPr txBox="1">
            <a:spLocks noChangeArrowheads="1"/>
          </p:cNvSpPr>
          <p:nvPr/>
        </p:nvSpPr>
        <p:spPr bwMode="auto">
          <a:xfrm>
            <a:off x="-55563" y="1000125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time in each language</a:t>
            </a:r>
          </a:p>
        </p:txBody>
      </p: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4287838" y="1000125"/>
            <a:ext cx="150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time in each language</a:t>
            </a:r>
          </a:p>
        </p:txBody>
      </p:sp>
      <p:cxnSp>
        <p:nvCxnSpPr>
          <p:cNvPr id="8206" name="Straight Connector 14"/>
          <p:cNvCxnSpPr>
            <a:cxnSpLocks noChangeShapeType="1"/>
          </p:cNvCxnSpPr>
          <p:nvPr/>
        </p:nvCxnSpPr>
        <p:spPr bwMode="auto">
          <a:xfrm>
            <a:off x="2738438" y="2255838"/>
            <a:ext cx="1919287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Straight Connector 15"/>
          <p:cNvCxnSpPr>
            <a:cxnSpLocks noChangeShapeType="1"/>
          </p:cNvCxnSpPr>
          <p:nvPr/>
        </p:nvCxnSpPr>
        <p:spPr bwMode="auto">
          <a:xfrm>
            <a:off x="2743200" y="2809875"/>
            <a:ext cx="1920875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8" name="TextBox 13"/>
          <p:cNvSpPr txBox="1">
            <a:spLocks noChangeArrowheads="1"/>
          </p:cNvSpPr>
          <p:nvPr/>
        </p:nvSpPr>
        <p:spPr bwMode="auto">
          <a:xfrm>
            <a:off x="4064000" y="2403475"/>
            <a:ext cx="990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ea typeface="PMingLiU" charset="-120"/>
              </a:rPr>
              <a:t>60-80%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00425" y="2428875"/>
            <a:ext cx="173038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71913" y="2430463"/>
            <a:ext cx="174625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17825" y="2581275"/>
            <a:ext cx="174625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174716"/>
            <a:ext cx="9144000" cy="905691"/>
          </a:xfrm>
          <a:solidFill>
            <a:schemeClr val="tx1"/>
          </a:solidFill>
        </p:spPr>
        <p:txBody>
          <a:bodyPr/>
          <a:lstStyle/>
          <a:p>
            <a:br>
              <a:rPr lang="en-HK" sz="3200" b="1" dirty="0">
                <a:solidFill>
                  <a:schemeClr val="bg1"/>
                </a:solidFill>
              </a:rPr>
            </a:br>
            <a:br>
              <a:rPr lang="en-HK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212" name="Rectangle 2"/>
          <p:cNvSpPr>
            <a:spLocks noChangeArrowheads="1"/>
          </p:cNvSpPr>
          <p:nvPr/>
        </p:nvSpPr>
        <p:spPr bwMode="auto">
          <a:xfrm>
            <a:off x="0" y="-259079"/>
            <a:ext cx="9144000" cy="11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4338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14338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14338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14338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14338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14338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14338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14338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14338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kumimoji="0"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of 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Bilingual Education: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kumimoji="0"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Canadian French Immersion Programs</a:t>
            </a:r>
          </a:p>
        </p:txBody>
      </p:sp>
    </p:spTree>
    <p:extLst>
      <p:ext uri="{BB962C8B-B14F-4D97-AF65-F5344CB8AC3E}">
        <p14:creationId xmlns:p14="http://schemas.microsoft.com/office/powerpoint/2010/main" val="77096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694 L -3.33333E-6 -0.0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694 L -3.33333E-6 -0.01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695 L -3.33333E-6 -0.0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28 L -3.33333E-6 0.106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28 L -3.33333E-6 0.1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75 L 4.16667E-6 0.084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87085"/>
            <a:ext cx="9906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Critical Thinking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219200" y="6096000"/>
            <a:ext cx="7162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chemeClr val="folHlink"/>
                </a:solidFill>
                <a:latin typeface="Arial" panose="020B0604020202020204" pitchFamily="34" charset="0"/>
                <a:ea typeface="PMingLiU" pitchFamily="18" charset="-120"/>
              </a:rPr>
              <a:t>Mean scores of critical thinking between CMI and EMI students (high ability) across 3 years (Total no. of Ss: 841)</a:t>
            </a:r>
            <a:endParaRPr lang="zh-TW" altLang="en-US" sz="1800" b="1">
              <a:solidFill>
                <a:schemeClr val="folHlink"/>
              </a:solidFill>
              <a:latin typeface="Arial" panose="020B0604020202020204" pitchFamily="34" charset="0"/>
              <a:ea typeface="PMingLiU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1800" b="1">
              <a:solidFill>
                <a:schemeClr val="folHlink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1143000" y="12954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name="圖表" r:id="rId3" imgW="4657951" imgH="2286362" progId="Excel.Chart.8">
                  <p:embed/>
                </p:oleObj>
              </mc:Choice>
              <mc:Fallback>
                <p:oleObj name="圖表" r:id="rId3" imgW="4657951" imgH="22863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Critical Thinking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143000" y="12954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" name="圖表" r:id="rId3" imgW="4562972" imgH="2181466" progId="Excel.Chart.8">
                  <p:embed/>
                </p:oleObj>
              </mc:Choice>
              <mc:Fallback>
                <p:oleObj name="圖表" r:id="rId3" imgW="4562972" imgH="21814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critical thinking between CMI and EMI students (average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Critical Thinking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990600" y="1600200"/>
          <a:ext cx="7239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4" name="Chart" r:id="rId3" imgW="4838891" imgH="2705291" progId="Excel.Chart.8">
                  <p:embed/>
                </p:oleObj>
              </mc:Choice>
              <mc:Fallback>
                <p:oleObj name="Chart" r:id="rId3" imgW="4838891" imgH="27052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7239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7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" y="48985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Meta-cognitive Strategies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7086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meta-cognitive strategies between CMI and EMI students (high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841)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1800" b="1" dirty="0">
              <a:solidFill>
                <a:schemeClr val="folHlink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graphicFrame>
        <p:nvGraphicFramePr>
          <p:cNvPr id="48132" name="Object 6"/>
          <p:cNvGraphicFramePr>
            <a:graphicFrameLocks noChangeAspect="1"/>
          </p:cNvGraphicFramePr>
          <p:nvPr/>
        </p:nvGraphicFramePr>
        <p:xfrm>
          <a:off x="1066800" y="12192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2" name="圖表" r:id="rId3" imgW="4667701" imgH="2295766" progId="Excel.Chart.8">
                  <p:embed/>
                </p:oleObj>
              </mc:Choice>
              <mc:Fallback>
                <p:oleObj name="圖表" r:id="rId3" imgW="4667701" imgH="22957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2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10297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Meta-cognitive Strategies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066800" y="12954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圖表" r:id="rId3" imgW="4667701" imgH="2524366" progId="Excel.Chart.8">
                  <p:embed/>
                </p:oleObj>
              </mc:Choice>
              <mc:Fallback>
                <p:oleObj name="圖表" r:id="rId3" imgW="4667701" imgH="25243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meta-cognitive strategies between CMI and EMI students (average ability) across 3 years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326)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21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Strategies: Meta-cognitive Strategies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50179" name="Object 5"/>
          <p:cNvGraphicFramePr>
            <a:graphicFrameLocks noChangeAspect="1"/>
          </p:cNvGraphicFramePr>
          <p:nvPr/>
        </p:nvGraphicFramePr>
        <p:xfrm>
          <a:off x="990600" y="1524000"/>
          <a:ext cx="7239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0" name="Chart" r:id="rId3" imgW="4823651" imgH="1989011" progId="Excel.Chart.8">
                  <p:embed/>
                </p:oleObj>
              </mc:Choice>
              <mc:Fallback>
                <p:oleObj name="Chart" r:id="rId3" imgW="4823651" imgH="198901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239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9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08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Attainment Scores &amp; MOI 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66800" y="5943600"/>
            <a:ext cx="7010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mathematics attainment test of EMI and CMI students (high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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1000)</a:t>
            </a: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  <p:graphicFrame>
        <p:nvGraphicFramePr>
          <p:cNvPr id="52228" name="Object 6"/>
          <p:cNvGraphicFramePr>
            <a:graphicFrameLocks noChangeAspect="1"/>
          </p:cNvGraphicFramePr>
          <p:nvPr/>
        </p:nvGraphicFramePr>
        <p:xfrm>
          <a:off x="1066800" y="1219200"/>
          <a:ext cx="7010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圖表" r:id="rId3" imgW="4648561" imgH="2505557" progId="Excel.Chart.8">
                  <p:embed/>
                </p:oleObj>
              </mc:Choice>
              <mc:Fallback>
                <p:oleObj name="圖表" r:id="rId3" imgW="4648561" imgH="25055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104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5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8985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Attainment Scores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7315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mathematics attainment test of EMI and CMI students (average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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53252" name="Object 5"/>
          <p:cNvGraphicFramePr>
            <a:graphicFrameLocks noChangeAspect="1"/>
          </p:cNvGraphicFramePr>
          <p:nvPr/>
        </p:nvGraphicFramePr>
        <p:xfrm>
          <a:off x="1143000" y="12192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2" name="圖表" r:id="rId3" imgW="4553221" imgH="1943462" progId="Excel.Chart.8">
                  <p:embed/>
                </p:oleObj>
              </mc:Choice>
              <mc:Fallback>
                <p:oleObj name="圖表" r:id="rId3" imgW="4553221" imgH="19434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1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Attainment Scores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990600" y="1524000"/>
          <a:ext cx="7239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Chart" r:id="rId3" imgW="4846511" imgH="2430971" progId="Excel.Chart.8">
                  <p:embed/>
                </p:oleObj>
              </mc:Choice>
              <mc:Fallback>
                <p:oleObj name="Chart" r:id="rId3" imgW="4846511" imgH="24309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239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3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708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Attainment Scores &amp; MOI 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066800" y="5920946"/>
            <a:ext cx="716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English attainment test of EMI and CMI students (high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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1000)</a:t>
            </a: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  <p:graphicFrame>
        <p:nvGraphicFramePr>
          <p:cNvPr id="56324" name="Object 5"/>
          <p:cNvGraphicFramePr>
            <a:graphicFrameLocks noChangeAspect="1"/>
          </p:cNvGraphicFramePr>
          <p:nvPr/>
        </p:nvGraphicFramePr>
        <p:xfrm>
          <a:off x="1066800" y="12954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4" name="圖表" r:id="rId3" imgW="4534442" imgH="2152891" progId="Excel.Chart.8">
                  <p:embed/>
                </p:oleObj>
              </mc:Choice>
              <mc:Fallback>
                <p:oleObj name="圖表" r:id="rId3" imgW="4534442" imgH="21528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86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3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4419600" cy="533400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 3 Middle Immersion</a:t>
            </a:r>
          </a:p>
        </p:txBody>
      </p:sp>
      <p:graphicFrame>
        <p:nvGraphicFramePr>
          <p:cNvPr id="9219" name="Chart 3"/>
          <p:cNvGraphicFramePr>
            <a:graphicFrameLocks/>
          </p:cNvGraphicFramePr>
          <p:nvPr/>
        </p:nvGraphicFramePr>
        <p:xfrm>
          <a:off x="558800" y="1468438"/>
          <a:ext cx="42164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6" r:id="rId3" imgW="4212701" imgH="4828450" progId="Excel.Chart.8">
                  <p:embed/>
                </p:oleObj>
              </mc:Choice>
              <mc:Fallback>
                <p:oleObj r:id="rId3" imgW="4212701" imgH="48284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468438"/>
                        <a:ext cx="42164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3276600" y="6202363"/>
            <a:ext cx="304800" cy="304800"/>
          </a:xfrm>
          <a:prstGeom prst="rect">
            <a:avLst/>
          </a:prstGeom>
          <a:solidFill>
            <a:srgbClr val="0066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4800600" y="6202363"/>
            <a:ext cx="304800" cy="3048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3657600" y="61785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</a:t>
            </a:r>
          </a:p>
        </p:txBody>
      </p:sp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5181600" y="6173788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</a:t>
            </a:r>
          </a:p>
        </p:txBody>
      </p:sp>
      <p:graphicFrame>
        <p:nvGraphicFramePr>
          <p:cNvPr id="9224" name="Chart 8"/>
          <p:cNvGraphicFramePr>
            <a:graphicFrameLocks/>
          </p:cNvGraphicFramePr>
          <p:nvPr/>
        </p:nvGraphicFramePr>
        <p:xfrm>
          <a:off x="4673600" y="1468438"/>
          <a:ext cx="39116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7" r:id="rId5" imgW="3907875" imgH="4749196" progId="Excel.Chart.8">
                  <p:embed/>
                </p:oleObj>
              </mc:Choice>
              <mc:Fallback>
                <p:oleObj r:id="rId5" imgW="3907875" imgH="4749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1468438"/>
                        <a:ext cx="39116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457200"/>
            <a:ext cx="4648200" cy="533400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 4  Two-Year Late Immersion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-55563" y="1000125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time in each language</a:t>
            </a:r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4287838" y="1000125"/>
            <a:ext cx="150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time in each language</a:t>
            </a:r>
          </a:p>
        </p:txBody>
      </p:sp>
    </p:spTree>
    <p:extLst>
      <p:ext uri="{BB962C8B-B14F-4D97-AF65-F5344CB8AC3E}">
        <p14:creationId xmlns:p14="http://schemas.microsoft.com/office/powerpoint/2010/main" val="180786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518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Attainment Scores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066800" y="5791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>
              <a:ea typeface="PMingLiU" pitchFamily="18" charset="-12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7162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English attainment test of EMI and CMI students (average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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400)</a:t>
            </a: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dirty="0">
              <a:ea typeface="PMingLiU" pitchFamily="18" charset="-120"/>
            </a:endParaRPr>
          </a:p>
        </p:txBody>
      </p:sp>
      <p:graphicFrame>
        <p:nvGraphicFramePr>
          <p:cNvPr id="57349" name="Object 7"/>
          <p:cNvGraphicFramePr>
            <a:graphicFrameLocks noChangeAspect="1"/>
          </p:cNvGraphicFramePr>
          <p:nvPr/>
        </p:nvGraphicFramePr>
        <p:xfrm>
          <a:off x="1066800" y="12192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8" name="圖表" r:id="rId3" imgW="4534442" imgH="1934057" progId="Excel.Chart.8">
                  <p:embed/>
                </p:oleObj>
              </mc:Choice>
              <mc:Fallback>
                <p:oleObj name="圖表" r:id="rId3" imgW="4534442" imgH="19340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6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Attainment Scores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58371" name="Object 5"/>
          <p:cNvGraphicFramePr>
            <a:graphicFrameLocks noChangeAspect="1"/>
          </p:cNvGraphicFramePr>
          <p:nvPr/>
        </p:nvGraphicFramePr>
        <p:xfrm>
          <a:off x="990600" y="1447800"/>
          <a:ext cx="7162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2" name="Chart" r:id="rId3" imgW="3566351" imgH="2187131" progId="Excel.Chart.8">
                  <p:embed/>
                </p:oleObj>
              </mc:Choice>
              <mc:Fallback>
                <p:oleObj name="Chart" r:id="rId3" imgW="3566351" imgH="21871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162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9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08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Chinese Attainment Scores &amp; MOI 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high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143000" y="5803900"/>
            <a:ext cx="7086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chemeClr val="folHlink"/>
                </a:solidFill>
                <a:latin typeface="Arial" panose="020B0604020202020204" pitchFamily="34" charset="0"/>
                <a:ea typeface="PMingLiU" pitchFamily="18" charset="-120"/>
              </a:rPr>
              <a:t>Mean scores of Chinese attainment test of EMI and CMI students (high ability) across 3 years. (Total no. of Ss: </a:t>
            </a:r>
            <a:r>
              <a:rPr lang="en-US" altLang="zh-TW" sz="1800" b="1">
                <a:solidFill>
                  <a:schemeClr val="folHlink"/>
                </a:solidFill>
                <a:ea typeface="PMingLiU" pitchFamily="18" charset="-120"/>
                <a:sym typeface="Symbol" panose="05050102010706020507" pitchFamily="18" charset="2"/>
              </a:rPr>
              <a:t></a:t>
            </a:r>
            <a:r>
              <a:rPr lang="en-US" altLang="zh-TW" sz="1800" b="1">
                <a:solidFill>
                  <a:schemeClr val="folHlink"/>
                </a:solidFill>
                <a:latin typeface="Arial" panose="020B0604020202020204" pitchFamily="34" charset="0"/>
                <a:ea typeface="PMingLiU" pitchFamily="18" charset="-120"/>
              </a:rPr>
              <a:t> 1000)</a:t>
            </a:r>
          </a:p>
          <a:p>
            <a:pPr eaLnBrk="1" hangingPunct="1">
              <a:spcBef>
                <a:spcPct val="50000"/>
              </a:spcBef>
            </a:pPr>
            <a:endParaRPr lang="zh-TW" altLang="en-US" sz="1800" b="1">
              <a:solidFill>
                <a:schemeClr val="folHlink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graphicFrame>
        <p:nvGraphicFramePr>
          <p:cNvPr id="60420" name="Object 6"/>
          <p:cNvGraphicFramePr>
            <a:graphicFrameLocks noChangeAspect="1"/>
          </p:cNvGraphicFramePr>
          <p:nvPr/>
        </p:nvGraphicFramePr>
        <p:xfrm>
          <a:off x="1066800" y="1143000"/>
          <a:ext cx="7010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0" name="圖表" r:id="rId3" imgW="4629421" imgH="2486387" progId="Excel.Chart.8">
                  <p:embed/>
                </p:oleObj>
              </mc:Choice>
              <mc:Fallback>
                <p:oleObj name="圖表" r:id="rId3" imgW="4629421" imgH="24863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7010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3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08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Chinese Attainment Scores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(Comparable Groups: average ability)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7086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scores of Chinese attainment test of EMI and CMI students (average ability) across 3 years. (Total no. of </a:t>
            </a:r>
            <a:r>
              <a:rPr lang="en-US" altLang="zh-TW" sz="1800" b="1" dirty="0" err="1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</a:t>
            </a:r>
            <a:r>
              <a:rPr lang="en-US" altLang="zh-TW" sz="18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400)</a:t>
            </a:r>
            <a:endParaRPr lang="zh-TW" altLang="en-US" sz="1800" b="1" dirty="0">
              <a:solidFill>
                <a:schemeClr val="folHlink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61444" name="Object 5"/>
          <p:cNvGraphicFramePr>
            <a:graphicFrameLocks noChangeAspect="1"/>
          </p:cNvGraphicFramePr>
          <p:nvPr/>
        </p:nvGraphicFramePr>
        <p:xfrm>
          <a:off x="1066800" y="12192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4" name="圖表" r:id="rId3" imgW="4524691" imgH="1914887" progId="Excel.Chart.8">
                  <p:embed/>
                </p:oleObj>
              </mc:Choice>
              <mc:Fallback>
                <p:oleObj name="圖表" r:id="rId3" imgW="4524691" imgH="19148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9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885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zh-TW" altLang="en-US" sz="3200" b="1" dirty="0">
              <a:solidFill>
                <a:srgbClr val="FFFF00"/>
              </a:solidFill>
              <a:ea typeface="PMingLiU" pitchFamily="18" charset="-12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946" y="-2721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Chinese Attainment Scores &amp; MOI</a:t>
            </a:r>
            <a:b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Banding</a:t>
            </a:r>
            <a:endParaRPr lang="zh-TW" altLang="en-US" sz="2800" b="1" dirty="0">
              <a:solidFill>
                <a:srgbClr val="FFFF00"/>
              </a:solidFill>
              <a:latin typeface="Tahoma" panose="020B0604030504040204" pitchFamily="34" charset="0"/>
              <a:ea typeface="PMingLiU" pitchFamily="18" charset="-120"/>
              <a:cs typeface="Tahoma" panose="020B0604030504040204" pitchFamily="34" charset="0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143000" y="1600200"/>
          <a:ext cx="7086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8" name="Chart" r:id="rId3" imgW="3566351" imgH="1928051" progId="Excel.Chart.8">
                  <p:embed/>
                </p:oleObj>
              </mc:Choice>
              <mc:Fallback>
                <p:oleObj name="Chart" r:id="rId3" imgW="3566351" imgH="19280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086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2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83" y="888274"/>
            <a:ext cx="8725987" cy="5024845"/>
          </a:xfrm>
        </p:spPr>
        <p:txBody>
          <a:bodyPr/>
          <a:lstStyle/>
          <a:p>
            <a:pPr marL="495300" indent="-40005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Font typeface="Times" panose="02020603050405020304" pitchFamily="18" charset="0"/>
              <a:buNone/>
            </a:pPr>
            <a:r>
              <a:rPr lang="en-US" alt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Marsh &amp; </a:t>
            </a:r>
            <a:r>
              <a:rPr lang="en-US" alt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</a:t>
            </a:r>
            <a:r>
              <a:rPr lang="en-US" alt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(2000) Effects of MOI on academic achievement</a:t>
            </a:r>
          </a:p>
          <a:p>
            <a:pPr marL="495300" indent="-400050"/>
            <a:r>
              <a:rPr lang="en-US" alt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 equally negative irrespective of whether the students were initially more able or less able academically</a:t>
            </a:r>
          </a:p>
          <a:p>
            <a:pPr marL="495300" indent="-400050"/>
            <a:r>
              <a:rPr lang="en-US" alt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who had higher English proficiency initially were less disadvantaged in geography, history and science</a:t>
            </a:r>
          </a:p>
          <a:p>
            <a:pPr marL="495300" indent="-400050">
              <a:spcAft>
                <a:spcPct val="20000"/>
              </a:spcAft>
            </a:pPr>
            <a:r>
              <a:rPr lang="en-US" alt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effect of EMI somewhat decreased for history, and less so for science, but did not decrease for mathematics and geography. </a:t>
            </a:r>
          </a:p>
          <a:p>
            <a:pPr marL="495300" indent="-400050">
              <a:spcAft>
                <a:spcPct val="20000"/>
              </a:spcAft>
            </a:pPr>
            <a:r>
              <a:rPr lang="en-US" alt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emphasis on English in English classes had positive effect on achievements in all six subjects, including Chinese, in English immersion classes</a:t>
            </a:r>
          </a:p>
          <a:p>
            <a:pPr marL="495300" indent="-400050">
              <a:spcAft>
                <a:spcPct val="20000"/>
              </a:spcAft>
            </a:pPr>
            <a:endParaRPr lang="en-US" altLang="en-US" sz="2400" dirty="0">
              <a:latin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7417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 Effects of MOI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41" y="775061"/>
            <a:ext cx="8992659" cy="5024845"/>
          </a:xfrm>
        </p:spPr>
        <p:txBody>
          <a:bodyPr/>
          <a:lstStyle/>
          <a:p>
            <a:pPr marL="495300" indent="-40005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Font typeface="Times" panose="02020603050405020304" pitchFamily="18" charset="0"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Fung and Yip (2014) Effects of MOI on Physics achievement and motivation </a:t>
            </a:r>
          </a:p>
          <a:p>
            <a:pPr marL="495300" indent="-40005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Font typeface="Times" panose="02020603050405020304" pitchFamily="18" charset="0"/>
              <a:buNone/>
            </a:pPr>
            <a:r>
              <a:rPr lang="en-HK" altLang="en-US" sz="1800" b="1" dirty="0">
                <a:latin typeface="Tahoma" panose="020B0604030504040204" pitchFamily="34" charset="0"/>
              </a:rPr>
              <a:t>CMI school, S4 &amp; S5 – switching to EMI vs retaining CMI </a:t>
            </a:r>
            <a:endParaRPr lang="en-US" altLang="en-US" sz="1800" b="1" dirty="0">
              <a:latin typeface="Tahoma" panose="020B0604030504040204" pitchFamily="34" charset="0"/>
            </a:endParaRPr>
          </a:p>
          <a:p>
            <a:pPr marL="495300" indent="-400050">
              <a:spcAft>
                <a:spcPct val="20000"/>
              </a:spcAft>
            </a:pPr>
            <a:endParaRPr lang="en-US" altLang="en-US" sz="2400" dirty="0">
              <a:latin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7417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 Effects of MOI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" y="1715589"/>
            <a:ext cx="8334102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7417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 Effects of MOI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1369831"/>
            <a:ext cx="6679475" cy="5425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161" y="660593"/>
            <a:ext cx="839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 and Yip (2014) </a:t>
            </a:r>
            <a:r>
              <a:rPr lang="en-US" altLang="zh-C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</a:t>
            </a:r>
            <a:r>
              <a:rPr lang="en-HK" altLang="zh-C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MOI on Physics achievement and motivation to learn</a:t>
            </a:r>
            <a:endParaRPr lang="en-H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83" y="1318054"/>
            <a:ext cx="8778239" cy="5378837"/>
          </a:xfrm>
        </p:spPr>
        <p:txBody>
          <a:bodyPr/>
          <a:lstStyle/>
          <a:p>
            <a:pPr marL="495300" indent="-40005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Font typeface="Times" panose="02020603050405020304" pitchFamily="18" charset="0"/>
              <a:buNone/>
            </a:pPr>
            <a:r>
              <a:rPr lang="en-HK" altLang="en-US" sz="1800" b="1" dirty="0">
                <a:latin typeface="Tahoma" panose="020B0604030504040204" pitchFamily="34" charset="0"/>
              </a:rPr>
              <a:t>Questionnaire survey on motivation in learning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17417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 Effects of MOI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52470"/>
              </p:ext>
            </p:extLst>
          </p:nvPr>
        </p:nvGraphicFramePr>
        <p:xfrm>
          <a:off x="287385" y="1776549"/>
          <a:ext cx="8351519" cy="4484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Agree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Disagree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7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Bored in Physics class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 (L)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 (L)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7% (L)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 (L)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 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 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28% 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 (H)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7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 forward to Physics class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7% (L)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 (L)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 (L)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 (L)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0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 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31% 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6% 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 (H)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272" y="6360909"/>
            <a:ext cx="633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L= Low physics ability  H= High physics ability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61" y="671723"/>
            <a:ext cx="839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 and Yip (2014) </a:t>
            </a:r>
            <a:r>
              <a:rPr lang="en-US" altLang="zh-C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</a:t>
            </a:r>
            <a:r>
              <a:rPr lang="en-HK" altLang="zh-C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MOI on Physics achievement and motivation to learn</a:t>
            </a:r>
            <a:endParaRPr lang="en-H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9491" y="3035762"/>
            <a:ext cx="817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 and Opportunities for Higher Education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2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863600" y="1077913"/>
          <a:ext cx="779303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7" name="Chart" r:id="rId3" imgW="7795327" imgH="4602402" progId="Excel.Chart.8">
                  <p:embed/>
                </p:oleObj>
              </mc:Choice>
              <mc:Fallback>
                <p:oleObj name="Chart" r:id="rId3" imgW="7795327" imgH="46024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077913"/>
                        <a:ext cx="7793038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6556375" y="6461125"/>
            <a:ext cx="2124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96000"/>
              </a:lnSpc>
              <a:buFontTx/>
              <a:buNone/>
            </a:pPr>
            <a:fld id="{E49E23D0-75A2-43B7-9B72-E1B3C4F79E75}" type="slidenum">
              <a:rPr lang="en-GB" altLang="en-US" sz="1300" i="1">
                <a:solidFill>
                  <a:srgbClr val="808080"/>
                </a:solidFill>
                <a:ea typeface="PMingLiU" charset="-120"/>
              </a:rPr>
              <a:pPr algn="r" eaLnBrk="1" hangingPunct="1">
                <a:lnSpc>
                  <a:spcPct val="96000"/>
                </a:lnSpc>
                <a:buFontTx/>
                <a:buNone/>
              </a:pPr>
              <a:t>5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PMingLiU" charset="-12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971800" y="5653088"/>
            <a:ext cx="304800" cy="3048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495800" y="5653088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352800" y="562927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4876800" y="56245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791200" y="5653088"/>
            <a:ext cx="304800" cy="304800"/>
          </a:xfrm>
          <a:prstGeom prst="rect">
            <a:avLst/>
          </a:prstGeom>
          <a:solidFill>
            <a:srgbClr val="9966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172200" y="56245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L3</a:t>
            </a:r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07537"/>
            <a:ext cx="8223250" cy="533400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Fig. 5  Double Immersion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 rot="-5400000">
            <a:off x="-843756" y="2520156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ea typeface="PMingLiU" charset="-120"/>
              </a:rPr>
              <a:t>% time in each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Variants of Canadian Immersion Models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5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8813" cy="1001028"/>
          </a:xfrm>
          <a:solidFill>
            <a:schemeClr val="tx1"/>
          </a:solidFill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Percentages of candidates using Chinese as a medium in public examinations  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96239" y="1495830"/>
            <a:ext cx="146857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TW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charset="-120"/>
                <a:cs typeface="Times New Roman" panose="02020603050405020304" pitchFamily="18" charset="0"/>
              </a:rPr>
              <a:t>	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839" y="1362636"/>
            <a:ext cx="8513144" cy="5136776"/>
          </a:xfrm>
        </p:spPr>
        <p:txBody>
          <a:bodyPr/>
          <a:lstStyle/>
          <a:p>
            <a:pPr marL="0" indent="0">
              <a:buNone/>
            </a:pPr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reasons for steady increase in the percentages of students using Chinese as a medium in public exams:</a:t>
            </a:r>
          </a:p>
          <a:p>
            <a:r>
              <a:rPr lang="en-HK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used CME scored  better than their EME counterparts in a number of subjects.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HKEAA data: a ‘notable and continuous increase’ in the percentage of CMI students obtaining 5 passes and 14 points or above in six best-performed subjects. </a:t>
            </a:r>
          </a:p>
          <a:p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in assessment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Factual Qs -&gt; data interpretation, argumentation, and reasoning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 demand on language: difficult for </a:t>
            </a:r>
            <a:r>
              <a:rPr lang="en-HK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HK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weak in English to cope with EME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8351838" cy="504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Q1. MOI at Secondary School by Level by Subject</a:t>
            </a:r>
            <a:r>
              <a:rPr lang="en-GB" altLang="zh-TW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GB" alt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5059" name="Group 15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513929"/>
              </p:ext>
            </p:extLst>
          </p:nvPr>
        </p:nvGraphicFramePr>
        <p:xfrm>
          <a:off x="431800" y="1474960"/>
          <a:ext cx="8280400" cy="5242563"/>
        </p:xfrm>
        <a:graphic>
          <a:graphicData uri="http://schemas.openxmlformats.org/drawingml/2006/table">
            <a:tbl>
              <a:tblPr/>
              <a:tblGrid>
                <a:gridCol w="11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32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Classroom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row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Civic Edu.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Religious Stud.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S6-7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Liberal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99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417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Experience at school of HKU UG (2007) 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77" y="1382486"/>
            <a:ext cx="8303623" cy="48702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Consistently higher percentages of CMI in Faculties of Business &amp; Economics and Science at all levels</a:t>
            </a:r>
          </a:p>
          <a:p>
            <a:pPr>
              <a:spcBef>
                <a:spcPts val="0"/>
              </a:spcBef>
            </a:pPr>
            <a:endParaRPr lang="en-H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percentages of CMI in some of the subject categories in the Faculty of Dentistry. </a:t>
            </a:r>
          </a:p>
          <a:p>
            <a:pPr>
              <a:spcBef>
                <a:spcPts val="0"/>
              </a:spcBef>
            </a:pPr>
            <a:endParaRPr lang="en-H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 of students in Faculties of Medicine had EMI in secondary schools.</a:t>
            </a:r>
          </a:p>
          <a:p>
            <a:pPr>
              <a:spcBef>
                <a:spcPts val="0"/>
              </a:spcBef>
            </a:pPr>
            <a:endParaRPr lang="en-H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H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high percentage of EMI in Faculty of Architecture in junior forms and Faculties of Arts and Social Sciences in senior forms.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7417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Experience at school of HKU UG (2007) </a:t>
            </a:r>
          </a:p>
          <a:p>
            <a:pPr algn="ctr"/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Faculty 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417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290" name="Shape 60"/>
          <p:cNvSpPr>
            <a:spLocks noChangeArrowheads="1"/>
          </p:cNvSpPr>
          <p:nvPr/>
        </p:nvSpPr>
        <p:spPr bwMode="auto">
          <a:xfrm>
            <a:off x="355256" y="1469058"/>
            <a:ext cx="8648700" cy="44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5717" tIns="35717" rIns="35717" bIns="35717" anchor="ctr">
            <a:spAutoFit/>
          </a:bodyPr>
          <a:lstStyle>
            <a:lvl1pPr eaLnBrk="0" hangingPunct="0">
              <a:lnSpc>
                <a:spcPct val="104000"/>
              </a:lnSpc>
              <a:buFont typeface="Times" pitchFamily="18" charset="0"/>
              <a:buChar char="•"/>
              <a:defRPr sz="2900"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itchFamily="18" charset="0"/>
              <a:buChar char="•"/>
              <a:defRPr sz="2500"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itchFamily="18" charset="0"/>
              <a:buChar char="•"/>
              <a:defRPr sz="2200"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itchFamily="18" charset="0"/>
              <a:buChar char="•"/>
              <a:defRPr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itchFamily="18" charset="0"/>
              <a:buChar char="•"/>
              <a:defRPr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rgbClr val="000068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514350" lvl="1" indent="-51435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for L2 Immersion and Linguistic Interdependence</a:t>
            </a:r>
          </a:p>
          <a:p>
            <a:pPr marL="514350" lvl="1" indent="-514350" eaLnBrk="1" hangingPunct="1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2" indent="-457200" eaLnBrk="1" hangingPunct="1">
              <a:lnSpc>
                <a:spcPct val="10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 Threshold level</a:t>
            </a:r>
          </a:p>
          <a:p>
            <a:pPr marL="857250" lvl="2" indent="-457200" eaLnBrk="1" hangingPunct="1">
              <a:lnSpc>
                <a:spcPct val="10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 literacy level and linguistic interdependence</a:t>
            </a:r>
          </a:p>
          <a:p>
            <a:pPr marL="457200" lvl="1" indent="-457200" eaLnBrk="1" hangingPunct="1">
              <a:lnSpc>
                <a:spcPct val="100000"/>
              </a:lnSpc>
              <a:defRPr/>
            </a:pPr>
            <a:endParaRPr lang="en-US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1" indent="-514350" eaLnBrk="1" hangingPunct="1">
              <a:lnSpc>
                <a:spcPct val="100000"/>
              </a:lnSpc>
              <a:buFont typeface="Times" pitchFamily="18" charset="0"/>
              <a:buAutoNum type="arabicPeriod" startAt="2"/>
              <a:defRPr/>
            </a:pP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teaching in immersion Classrooms:</a:t>
            </a:r>
          </a:p>
          <a:p>
            <a:pPr marL="857250" lvl="2" indent="-457200" eaLnBrk="1" hangingPunct="1">
              <a:lnSpc>
                <a:spcPct val="10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Teachers’ English competence </a:t>
            </a:r>
          </a:p>
          <a:p>
            <a:pPr marL="857250" lvl="2" indent="-457200" eaLnBrk="1" hangingPunct="1">
              <a:lnSpc>
                <a:spcPct val="10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awareness of English and content teachers (Hoare 2004) </a:t>
            </a:r>
          </a:p>
          <a:p>
            <a:pPr marL="0" lvl="1" indent="0" eaLnBrk="1" hangingPunct="1">
              <a:lnSpc>
                <a:spcPct val="100000"/>
              </a:lnSpc>
              <a:buFont typeface="Times" pitchFamily="18" charset="0"/>
              <a:buNone/>
              <a:defRPr/>
            </a:pPr>
            <a:endParaRPr lang="en-HK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buFont typeface="Times" pitchFamily="18" charset="0"/>
              <a:buNone/>
              <a:defRPr/>
            </a:pPr>
            <a:r>
              <a:rPr lang="en-HK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	Language Support and L2 Curriculum (Walker 2010)</a:t>
            </a:r>
          </a:p>
          <a:p>
            <a:pPr marL="0" lvl="1" indent="0" eaLnBrk="1" hangingPunct="1">
              <a:lnSpc>
                <a:spcPct val="100000"/>
              </a:lnSpc>
              <a:buFont typeface="Times" pitchFamily="18" charset="0"/>
              <a:buNone/>
              <a:defRPr/>
            </a:pPr>
            <a:endParaRPr lang="en-HK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buFont typeface="Times" pitchFamily="18" charset="0"/>
              <a:buNone/>
              <a:defRPr/>
            </a:pPr>
            <a:r>
              <a:rPr lang="en-HK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	Pedagogy: Language Ability and Cognitive Challenge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68" name="Shape 62"/>
          <p:cNvSpPr>
            <a:spLocks noChangeArrowheads="1"/>
          </p:cNvSpPr>
          <p:nvPr/>
        </p:nvSpPr>
        <p:spPr bwMode="auto">
          <a:xfrm>
            <a:off x="279218" y="125894"/>
            <a:ext cx="8610600" cy="41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Condensed"/>
              </a:rPr>
              <a:t>MOI : Mediating factors</a:t>
            </a:r>
          </a:p>
        </p:txBody>
      </p:sp>
    </p:spTree>
    <p:extLst>
      <p:ext uri="{BB962C8B-B14F-4D97-AF65-F5344CB8AC3E}">
        <p14:creationId xmlns:p14="http://schemas.microsoft.com/office/powerpoint/2010/main" val="41692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7417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963" name="Shape 62"/>
          <p:cNvSpPr>
            <a:spLocks noChangeArrowheads="1"/>
          </p:cNvSpPr>
          <p:nvPr/>
        </p:nvSpPr>
        <p:spPr bwMode="auto">
          <a:xfrm>
            <a:off x="390532" y="99459"/>
            <a:ext cx="8610600" cy="41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Condensed"/>
              </a:rPr>
              <a:t>Language Support and L2 Curriculum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051560"/>
            <a:ext cx="7467600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Times" pitchFamily="18" charset="0"/>
              <a:buNone/>
              <a:defRPr/>
            </a:pPr>
            <a:r>
              <a:rPr lang="en-US" altLang="en-US" sz="22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Walker (2010): English Enrichment Program in CMI schools in HK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Enrichment Program for students switching from CMI to EMI in S4 : 2 years prior to switching, 1hr session after school, once or twice a week; 60 modules on a variety of topics using EMI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EP </a:t>
            </a:r>
            <a:r>
              <a:rPr lang="en-US" alt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en-US" sz="22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non-EP Ss’ performance in 2 scientific English tasks 4 months after transitioning from CMI to EMI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en-US" sz="22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EP </a:t>
            </a:r>
            <a:r>
              <a:rPr lang="en-US" alt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r>
              <a:rPr lang="en-US" alt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did not perform better than non-EP </a:t>
            </a:r>
            <a:r>
              <a:rPr lang="en-US" alt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</a:t>
            </a:r>
            <a:endParaRPr lang="en-US" alt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7417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1987" name="Shape 62"/>
          <p:cNvSpPr>
            <a:spLocks noChangeArrowheads="1"/>
          </p:cNvSpPr>
          <p:nvPr/>
        </p:nvSpPr>
        <p:spPr bwMode="auto">
          <a:xfrm>
            <a:off x="342900" y="125894"/>
            <a:ext cx="8458200" cy="41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5717" tIns="35717" rIns="35717" bIns="35717" anchor="ctr"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Condensed"/>
              </a:rPr>
              <a:t>Language Support and L2 Curriculum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" y="1039573"/>
            <a:ext cx="80772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Times" pitchFamily="18" charset="0"/>
              <a:buNone/>
              <a:defRPr/>
            </a:pPr>
            <a:r>
              <a:rPr lang="en-US" altLang="en-US" sz="2400" b="1" dirty="0">
                <a:latin typeface="Tahoma" pitchFamily="34" charset="0"/>
                <a:ea typeface="新細明體" pitchFamily="18" charset="-120"/>
              </a:rPr>
              <a:t>Walker (2010): Reasons for ineffectiveness of EP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ahoma" pitchFamily="34" charset="0"/>
                <a:ea typeface="新細明體" pitchFamily="18" charset="-120"/>
              </a:rPr>
              <a:t>Lack of explicit focus on language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ahoma" pitchFamily="34" charset="0"/>
                <a:ea typeface="新細明體" pitchFamily="18" charset="-120"/>
              </a:rPr>
              <a:t>Lack of awareness of the subject specific linguistic features on the part of content teachers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ahoma" pitchFamily="34" charset="0"/>
                <a:ea typeface="新細明體" pitchFamily="18" charset="-120"/>
              </a:rPr>
              <a:t>Curriculum materials either not subject-specific enough for EP science teachers or too subject-specific for the EP English teachers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altLang="en-US" sz="2400" dirty="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2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3334"/>
          </a:xfrm>
          <a:solidFill>
            <a:schemeClr val="tx1"/>
          </a:solidFill>
        </p:spPr>
        <p:txBody>
          <a:bodyPr/>
          <a:lstStyle/>
          <a:p>
            <a:r>
              <a:rPr lang="en-HK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Pedagogy: Language Ability and Cognitive Challenge</a:t>
            </a:r>
            <a:endParaRPr lang="en-US" alt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1876" name="Group 3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48689"/>
              </p:ext>
            </p:extLst>
          </p:nvPr>
        </p:nvGraphicFramePr>
        <p:xfrm>
          <a:off x="358141" y="2907437"/>
          <a:ext cx="8267700" cy="2738942"/>
        </p:xfrm>
        <a:graphic>
          <a:graphicData uri="http://schemas.openxmlformats.org/drawingml/2006/table">
            <a:tbl>
              <a:tblPr/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  (N = 37)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CMI  (N = 47)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Question Types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response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response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response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response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Closed Questions </a:t>
                      </a: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(blank filling)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 (54%)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(11)(55%)</a:t>
                      </a:r>
                      <a:r>
                        <a:rPr kumimoji="1" lang="en-US" altLang="zh-TW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(10.8%)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(4) (100%)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(53.2%)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(6) (24%)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(4.3%)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(0)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Questions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(18.9%)</a:t>
                      </a: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(16.2%)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(34%)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(8.5%)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 (73%)      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(37%)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 (87%)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MingLiU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(12.8%)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31" y="5787874"/>
            <a:ext cx="812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/>
              <a:t>Question Types in Physics Lessons (EMI vs CMI) taught by same teacher</a:t>
            </a:r>
          </a:p>
          <a:p>
            <a:pPr algn="r"/>
            <a:r>
              <a:rPr lang="en-HK" b="1" dirty="0"/>
              <a:t>Source: Ng, Tsui and </a:t>
            </a:r>
            <a:r>
              <a:rPr lang="en-HK" b="1" dirty="0" err="1"/>
              <a:t>Marton</a:t>
            </a:r>
            <a:r>
              <a:rPr lang="en-HK" b="1" dirty="0"/>
              <a:t> (2001)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6721" y="1094829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Immersion / CLIL classrooms: teacher-centered, didactic teaching attributed to students’ low proficiency in L2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Didactic teaching and low cognitive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7417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3011" name="Shape 62"/>
          <p:cNvSpPr>
            <a:spLocks noChangeArrowheads="1"/>
          </p:cNvSpPr>
          <p:nvPr/>
        </p:nvSpPr>
        <p:spPr bwMode="auto">
          <a:xfrm>
            <a:off x="348456" y="88530"/>
            <a:ext cx="8610600" cy="41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HK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Condensed"/>
              </a:rPr>
              <a:t>Concluding Remarks</a:t>
            </a: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yriad Pro Condens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456" y="838200"/>
            <a:ext cx="826976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For </a:t>
            </a:r>
            <a:r>
              <a:rPr lang="en-HK" altLang="en-US" b="1" dirty="0" err="1">
                <a:latin typeface="Tahoma" pitchFamily="34" charset="0"/>
                <a:ea typeface="新細明體" pitchFamily="18" charset="-120"/>
              </a:rPr>
              <a:t>Ss</a:t>
            </a: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 of high academic ability, EMI has little adverse effects on their academic achievement.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For </a:t>
            </a:r>
            <a:r>
              <a:rPr lang="en-HK" altLang="en-US" b="1" dirty="0" err="1">
                <a:latin typeface="Tahoma" pitchFamily="34" charset="0"/>
                <a:ea typeface="新細明體" pitchFamily="18" charset="-120"/>
              </a:rPr>
              <a:t>Ss</a:t>
            </a: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 of average and low academic ability, CMI is beneficial to their academic achievement.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Using a stronger language to learn has a positive effect on students’ self-concept, motivation, and learning strategies. </a:t>
            </a:r>
            <a:endParaRPr lang="en-US" altLang="en-US" b="1" dirty="0">
              <a:latin typeface="Tahoma" pitchFamily="34" charset="0"/>
              <a:ea typeface="新細明體" pitchFamily="18" charset="-12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ahoma" pitchFamily="34" charset="0"/>
                <a:ea typeface="新細明體" pitchFamily="18" charset="-120"/>
              </a:rPr>
              <a:t>For adoption of EMI or CLIL, the following preconditions must obtain: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Content teachers’ English competence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HK" altLang="en-US" b="1" dirty="0">
                <a:latin typeface="Tahoma" pitchFamily="34" charset="0"/>
                <a:ea typeface="新細明體" pitchFamily="18" charset="-120"/>
              </a:rPr>
              <a:t>Content teachers’ knowledge about the linguistic demand of the content subject taught through English</a:t>
            </a:r>
            <a:endParaRPr lang="en-US" altLang="en-US" b="1" dirty="0">
              <a:latin typeface="Tahoma" pitchFamily="34" charset="0"/>
              <a:ea typeface="新細明體" pitchFamily="18" charset="-12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ahoma" pitchFamily="34" charset="0"/>
                <a:ea typeface="新細明體" pitchFamily="18" charset="-120"/>
              </a:rPr>
              <a:t>Content subject curricula must include language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ahoma" pitchFamily="34" charset="0"/>
                <a:ea typeface="新細明體" pitchFamily="18" charset="-120"/>
              </a:rPr>
              <a:t>The gap between the English curriculum and the linguistic demands of content subjects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HK" altLang="en-US" b="1" dirty="0">
                <a:solidFill>
                  <a:srgbClr val="C00000"/>
                </a:solidFill>
                <a:latin typeface="Tahoma" pitchFamily="34" charset="0"/>
                <a:ea typeface="新細明體" pitchFamily="18" charset="-120"/>
              </a:rPr>
              <a:t>Transitioning from English for everyday communicative purpose to English for academic purpose</a:t>
            </a:r>
            <a:endParaRPr lang="en-US" altLang="en-US" b="1" dirty="0">
              <a:solidFill>
                <a:srgbClr val="C00000"/>
              </a:solidFill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98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9488" y="628698"/>
            <a:ext cx="7700961" cy="285702"/>
          </a:xfrm>
        </p:spPr>
        <p:txBody>
          <a:bodyPr/>
          <a:lstStyle/>
          <a:p>
            <a:r>
              <a:rPr lang="en-US" sz="2000" b="1" dirty="0">
                <a:latin typeface="Tahoma" charset="0"/>
                <a:ea typeface="MS Gothic" charset="0"/>
                <a:cs typeface="Arial" charset="0"/>
              </a:rPr>
              <a:t>Fig. 6  Two-Way Immersion – Chinese: English (80:20)</a:t>
            </a:r>
          </a:p>
        </p:txBody>
      </p:sp>
      <p:graphicFrame>
        <p:nvGraphicFramePr>
          <p:cNvPr id="16387" name="Chart 3"/>
          <p:cNvGraphicFramePr>
            <a:graphicFrameLocks/>
          </p:cNvGraphicFramePr>
          <p:nvPr/>
        </p:nvGraphicFramePr>
        <p:xfrm>
          <a:off x="609600" y="838200"/>
          <a:ext cx="81629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0" name="Chart" r:id="rId4" imgW="7444673" imgH="4762567" progId="Excel.Chart.8">
                  <p:embed/>
                </p:oleObj>
              </mc:Choice>
              <mc:Fallback>
                <p:oleObj name="Chart" r:id="rId4" imgW="7444673" imgH="47625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816292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17"/>
          <p:cNvSpPr txBox="1">
            <a:spLocks noChangeArrowheads="1"/>
          </p:cNvSpPr>
          <p:nvPr/>
        </p:nvSpPr>
        <p:spPr bwMode="auto">
          <a:xfrm rot="-5400000">
            <a:off x="-1113631" y="2367756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>
              <a:defRPr sz="25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>
              <a:defRPr sz="22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ea typeface="新細明體" charset="0"/>
                <a:cs typeface="新細明體" charset="0"/>
              </a:rPr>
              <a:t>% time in each language</a:t>
            </a: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3200400" y="6096000"/>
            <a:ext cx="304800" cy="3048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kumimoji="0" lang="en-US" sz="3200">
              <a:solidFill>
                <a:schemeClr val="bg1"/>
              </a:solidFill>
              <a:ea typeface="MS Gothic" charset="0"/>
              <a:cs typeface="MS Gothic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4932363" y="6096000"/>
            <a:ext cx="304800" cy="3397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kumimoji="0" lang="en-US" sz="3200">
              <a:solidFill>
                <a:schemeClr val="bg1"/>
              </a:solidFill>
              <a:ea typeface="MS Gothic" charset="0"/>
              <a:cs typeface="MS Gothic" charset="0"/>
            </a:endParaRPr>
          </a:p>
        </p:txBody>
      </p:sp>
      <p:sp>
        <p:nvSpPr>
          <p:cNvPr id="16391" name="TextBox 20"/>
          <p:cNvSpPr txBox="1">
            <a:spLocks noChangeArrowheads="1"/>
          </p:cNvSpPr>
          <p:nvPr/>
        </p:nvSpPr>
        <p:spPr bwMode="auto">
          <a:xfrm>
            <a:off x="3581400" y="6096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>
              <a:defRPr sz="25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>
              <a:defRPr sz="22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Chinese</a:t>
            </a:r>
          </a:p>
        </p:txBody>
      </p:sp>
      <p:sp>
        <p:nvSpPr>
          <p:cNvPr id="16392" name="TextBox 21"/>
          <p:cNvSpPr txBox="1">
            <a:spLocks noChangeArrowheads="1"/>
          </p:cNvSpPr>
          <p:nvPr/>
        </p:nvSpPr>
        <p:spPr bwMode="auto">
          <a:xfrm>
            <a:off x="5334000" y="61087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>
              <a:defRPr sz="25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>
              <a:defRPr sz="22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2001838" y="2209800"/>
            <a:ext cx="1066800" cy="7381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9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>
              <a:defRPr sz="25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>
              <a:defRPr sz="22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Chinese (content)</a:t>
            </a: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1971674" y="4004834"/>
            <a:ext cx="1356411" cy="73866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9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>
              <a:defRPr sz="25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>
              <a:defRPr sz="2200"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>
              <a:buFont typeface="Times" charset="0"/>
              <a:defRPr>
                <a:solidFill>
                  <a:srgbClr val="000068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English (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oracy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literacy)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8626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" y="668337"/>
            <a:ext cx="4495800" cy="533400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Fig. 7 Late Immersion </a:t>
            </a:r>
            <a:b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(EMI HK schools)</a:t>
            </a:r>
          </a:p>
        </p:txBody>
      </p:sp>
      <p:graphicFrame>
        <p:nvGraphicFramePr>
          <p:cNvPr id="10243" name="Chart 3"/>
          <p:cNvGraphicFramePr>
            <a:graphicFrameLocks/>
          </p:cNvGraphicFramePr>
          <p:nvPr/>
        </p:nvGraphicFramePr>
        <p:xfrm>
          <a:off x="558800" y="1473200"/>
          <a:ext cx="4089400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4" name="Chart" r:id="rId3" imgW="4396673" imgH="4762567" progId="Excel.Chart.8">
                  <p:embed/>
                </p:oleObj>
              </mc:Choice>
              <mc:Fallback>
                <p:oleObj name="Chart" r:id="rId3" imgW="4396673" imgH="47625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473200"/>
                        <a:ext cx="4089400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3276600" y="6202363"/>
            <a:ext cx="304800" cy="304800"/>
          </a:xfrm>
          <a:prstGeom prst="rect">
            <a:avLst/>
          </a:prstGeom>
          <a:solidFill>
            <a:srgbClr val="0066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4800600" y="6202363"/>
            <a:ext cx="304800" cy="3048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3657600" y="61785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</a:t>
            </a:r>
          </a:p>
        </p:txBody>
      </p:sp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5181600" y="6173788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</a:t>
            </a:r>
          </a:p>
        </p:txBody>
      </p:sp>
      <p:graphicFrame>
        <p:nvGraphicFramePr>
          <p:cNvPr id="10248" name="Chart 8"/>
          <p:cNvGraphicFramePr>
            <a:graphicFrameLocks/>
          </p:cNvGraphicFramePr>
          <p:nvPr/>
        </p:nvGraphicFramePr>
        <p:xfrm>
          <a:off x="4503738" y="1470025"/>
          <a:ext cx="3786187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5" name="Chart" r:id="rId5" imgW="3787073" imgH="4762567" progId="Excel.Chart.8">
                  <p:embed/>
                </p:oleObj>
              </mc:Choice>
              <mc:Fallback>
                <p:oleObj name="Chart" r:id="rId5" imgW="3787073" imgH="47625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1470025"/>
                        <a:ext cx="3786187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1075" y="757237"/>
            <a:ext cx="4191000" cy="533400"/>
          </a:xfrm>
        </p:spPr>
        <p:txBody>
          <a:bodyPr/>
          <a:lstStyle/>
          <a:p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Fig. 8  Late Partial Immersion </a:t>
            </a:r>
            <a:b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(CMI HK schools)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-55563" y="1000125"/>
            <a:ext cx="1503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time in each language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4287838" y="1000125"/>
            <a:ext cx="150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time in each language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99263" y="2428875"/>
            <a:ext cx="174625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78688" y="2428875"/>
            <a:ext cx="173037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56525" y="2428875"/>
            <a:ext cx="174625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defTabSz="4572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kumimoji="0" lang="en-US" altLang="en-US" sz="3200">
              <a:solidFill>
                <a:schemeClr val="bg1"/>
              </a:solidFill>
            </a:endParaRPr>
          </a:p>
        </p:txBody>
      </p:sp>
      <p:cxnSp>
        <p:nvCxnSpPr>
          <p:cNvPr id="10255" name="Straight Connector 16"/>
          <p:cNvCxnSpPr>
            <a:cxnSpLocks noChangeShapeType="1"/>
          </p:cNvCxnSpPr>
          <p:nvPr/>
        </p:nvCxnSpPr>
        <p:spPr bwMode="auto">
          <a:xfrm>
            <a:off x="6675438" y="2438400"/>
            <a:ext cx="1828800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Connector 17"/>
          <p:cNvCxnSpPr>
            <a:cxnSpLocks noChangeShapeType="1"/>
          </p:cNvCxnSpPr>
          <p:nvPr/>
        </p:nvCxnSpPr>
        <p:spPr bwMode="auto">
          <a:xfrm>
            <a:off x="6680200" y="3505200"/>
            <a:ext cx="1920875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TextBox 13"/>
          <p:cNvSpPr txBox="1">
            <a:spLocks noChangeArrowheads="1"/>
          </p:cNvSpPr>
          <p:nvPr/>
        </p:nvSpPr>
        <p:spPr bwMode="auto">
          <a:xfrm>
            <a:off x="8001000" y="2816225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9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5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 sz="2200"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104000"/>
              </a:lnSpc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000068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ea typeface="PMingLiU" charset="-120"/>
              </a:rPr>
              <a:t>50-80%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6002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Variants of Canadian Immersion Models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0694 L -3.33333E-6 5.55112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0694 L -3.33333E-6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0694 L 0.00052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5.55112E-17 L -0.00052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5.55112E-17 L -0.00052 0.1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5.55112E-17 L 0.00052 0.1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5691"/>
          </a:xfrm>
          <a:solidFill>
            <a:schemeClr val="tx1"/>
          </a:solidFill>
        </p:spPr>
        <p:txBody>
          <a:bodyPr/>
          <a:lstStyle/>
          <a:p>
            <a:br>
              <a:rPr lang="en-HK" sz="3200" b="1" dirty="0">
                <a:solidFill>
                  <a:schemeClr val="bg1"/>
                </a:solidFill>
              </a:rPr>
            </a:br>
            <a: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and Language Integrated Learning (CLIL)</a:t>
            </a:r>
            <a:br>
              <a:rPr lang="en-HK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4" y="1144823"/>
            <a:ext cx="8434251" cy="54776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Launched in 1900s in Europe to promote L2 competence and bilingualism, as distinct from immersion borrowed from US and Canada</a:t>
            </a:r>
          </a:p>
          <a:p>
            <a:pPr marL="514350" indent="-457200"/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“Content and Language Integrated Learning (CLIL) is a </a:t>
            </a:r>
            <a:r>
              <a:rPr lang="en-HK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dual-focused</a:t>
            </a: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educational approach in which an additional language is used for the learning and teaching of both </a:t>
            </a:r>
            <a:r>
              <a:rPr lang="en-HK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and language</a:t>
            </a: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(Coyle et al., 2010:1)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/ late total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/ late partial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Modular subject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Theme, project, activities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HK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 school everyday activities, student exchanges, work-study abroad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80"/>
            <a:ext cx="9144000" cy="68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57652</TotalTime>
  <Words>2305</Words>
  <Application>Microsoft Macintosh PowerPoint</Application>
  <PresentationFormat>On-screen Show (4:3)</PresentationFormat>
  <Paragraphs>446</Paragraphs>
  <Slides>57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 Unicode MS</vt:lpstr>
      <vt:lpstr>Arial</vt:lpstr>
      <vt:lpstr>Calibri</vt:lpstr>
      <vt:lpstr>Tahoma</vt:lpstr>
      <vt:lpstr>Times</vt:lpstr>
      <vt:lpstr>Times New Roman</vt:lpstr>
      <vt:lpstr>Wingdings</vt:lpstr>
      <vt:lpstr>Office Theme</vt:lpstr>
      <vt:lpstr>Chart</vt:lpstr>
      <vt:lpstr>Excel.Chart.8</vt:lpstr>
      <vt:lpstr>圖表</vt:lpstr>
      <vt:lpstr>PowerPoint Presentation</vt:lpstr>
      <vt:lpstr>PowerPoint Presentation</vt:lpstr>
      <vt:lpstr>Fig. 1  Early Total Immersion</vt:lpstr>
      <vt:lpstr>Fig. 3 Middle Immersion</vt:lpstr>
      <vt:lpstr>Fig. 5  Double Immersion</vt:lpstr>
      <vt:lpstr>Fig. 6  Two-Way Immersion – Chinese: English (80:20)</vt:lpstr>
      <vt:lpstr>Fig. 7 Late Immersion  (EMI HK schools)</vt:lpstr>
      <vt:lpstr> Content and Language Integrated Learning (CLIL) </vt:lpstr>
      <vt:lpstr>PowerPoint Presentation</vt:lpstr>
      <vt:lpstr>CLIL vs Immersion </vt:lpstr>
      <vt:lpstr>PowerPoint Presentation</vt:lpstr>
      <vt:lpstr>MOI and Students’ Self Concept, Motivation,  Learning Strategies and Academic Achievement </vt:lpstr>
      <vt:lpstr>Self Concept and Learning Strategies</vt:lpstr>
      <vt:lpstr>Survey Sample</vt:lpstr>
      <vt:lpstr>General Self Concept &amp; MOI (Comparable Groups: high ability)</vt:lpstr>
      <vt:lpstr>General Self Concept &amp; MOI (Comparable Groups: average ability)</vt:lpstr>
      <vt:lpstr>General Self Concept &amp; MOI (by Banding)</vt:lpstr>
      <vt:lpstr>Extrinsic Motivation &amp; MOI  (Comparable Groups: high ability)</vt:lpstr>
      <vt:lpstr>Intrinsic Motivation &amp; MOI  (Comparable Groups: high ability)</vt:lpstr>
      <vt:lpstr>Extrinsic Motivation &amp; MOI  (Comparable Groups: average ability)</vt:lpstr>
      <vt:lpstr>Intrinsic Motivation &amp; MOI  (Comparable Groups: average ability)</vt:lpstr>
      <vt:lpstr>Extrinsic Motivation &amp; MOI  by Banding</vt:lpstr>
      <vt:lpstr>Intrinsic Motivation &amp; MOI  by Banding</vt:lpstr>
      <vt:lpstr>Learning Strategies: Organization  (Comparable Groups: high ability)</vt:lpstr>
      <vt:lpstr>Learning Strategies: Organization  (Comparable Groups: average ability)</vt:lpstr>
      <vt:lpstr>Learning Strategies: Organization  by Banding</vt:lpstr>
      <vt:lpstr>Learning Strategies: Elaboration  (Comparable Groups: high ability)</vt:lpstr>
      <vt:lpstr>Learning Strategies: Elaboration  (Comparable Groups: average ability)</vt:lpstr>
      <vt:lpstr>Learning Strategies: Elaboration  by Banding</vt:lpstr>
      <vt:lpstr>Learning Strategies: Critical Thinking  (Comparable Groups: high ability)</vt:lpstr>
      <vt:lpstr>Learning Strategies: Critical Thinking  (Comparable Groups: average ability)</vt:lpstr>
      <vt:lpstr>Learning Strategies: Critical Thinking  by Banding</vt:lpstr>
      <vt:lpstr>Learning Strategies: Meta-cognitive Strategies  (Comparable Groups: high ability)</vt:lpstr>
      <vt:lpstr>Learning Strategies: Meta-cognitive Strategies  (Comparable Groups: average ability)</vt:lpstr>
      <vt:lpstr>Learning Strategies: Meta-cognitive Strategies  by Banding</vt:lpstr>
      <vt:lpstr>Mathematics Attainment Scores &amp; MOI   (Comparable Groups: high ability)</vt:lpstr>
      <vt:lpstr>Mathematics Attainment Scores &amp; MOI  (Comparable Groups: average ability)</vt:lpstr>
      <vt:lpstr>Mathematics Attainment Scores &amp; MOI  by Banding</vt:lpstr>
      <vt:lpstr>English Attainment Scores &amp; MOI   (Comparable Groups: high ability)</vt:lpstr>
      <vt:lpstr>English Attainment Scores &amp; MOI  (Comparable Groups: average ability)</vt:lpstr>
      <vt:lpstr>English Attainment Scores &amp; MOI  by Banding</vt:lpstr>
      <vt:lpstr>Chinese Attainment Scores &amp; MOI   (Comparable Groups: high ability)</vt:lpstr>
      <vt:lpstr>Chinese Attainment Scores &amp; MOI  (Comparable Groups: average ability)</vt:lpstr>
      <vt:lpstr>Chinese Attainment Scores &amp; MOI  by Banding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Percentages of candidates using Chinese as a medium in public examinations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Pedagogy: Language Ability and Cognitive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Shave</dc:creator>
  <cp:lastModifiedBy>lejack</cp:lastModifiedBy>
  <cp:revision>922</cp:revision>
  <dcterms:created xsi:type="dcterms:W3CDTF">2013-06-07T08:32:54Z</dcterms:created>
  <dcterms:modified xsi:type="dcterms:W3CDTF">2019-06-12T01:23:30Z</dcterms:modified>
</cp:coreProperties>
</file>